
<file path=[Content_Types].xml><?xml version="1.0" encoding="utf-8"?>
<Types xmlns="http://schemas.openxmlformats.org/package/2006/content-types">
  <Default Extension="jpeg" ContentType="image/jpeg"/>
  <Default Extension="JPG" ContentType="image/.jpg"/>
  <Default Extension="png" ContentType="image/png"/>
  <Default Extension="tiff" ContentType="image/tiff"/>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57" r:id="rId3"/>
    <p:sldId id="276" r:id="rId4"/>
    <p:sldId id="377" r:id="rId5"/>
    <p:sldId id="378" r:id="rId7"/>
    <p:sldId id="379" r:id="rId8"/>
    <p:sldId id="380" r:id="rId9"/>
    <p:sldId id="381" r:id="rId10"/>
    <p:sldId id="382" r:id="rId11"/>
    <p:sldId id="386" r:id="rId12"/>
    <p:sldId id="387" r:id="rId13"/>
    <p:sldId id="388" r:id="rId14"/>
    <p:sldId id="383" r:id="rId15"/>
    <p:sldId id="384" r:id="rId16"/>
    <p:sldId id="331" r:id="rId1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幸全" initials="幸" lastIdx="1" clrIdx="0"/>
  <p:cmAuthor id="2" name="作者" initials="作" lastIdx="0" clrIdx="1"/>
  <p:cmAuthor id="3" name="Author" initials="A" lastIdx="0" clrIdx="2"/>
  <p:cmAuthor id="4" name="user" initials="u" lastIdx="1" clrIdx="3"/>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23" d="100"/>
          <a:sy n="123" d="100"/>
        </p:scale>
        <p:origin x="1236"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notesMaster" Target="notesMasters/notesMaster1.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1" Type="http://schemas.openxmlformats.org/officeDocument/2006/relationships/commentAuthors" Target="commentAuthors.xml"/><Relationship Id="rId20" Type="http://schemas.openxmlformats.org/officeDocument/2006/relationships/tableStyles" Target="tableStyles.xml"/><Relationship Id="rId2" Type="http://schemas.openxmlformats.org/officeDocument/2006/relationships/theme" Target="theme/theme1.xml"/><Relationship Id="rId19" Type="http://schemas.openxmlformats.org/officeDocument/2006/relationships/viewProps" Target="viewProps.xml"/><Relationship Id="rId18" Type="http://schemas.openxmlformats.org/officeDocument/2006/relationships/presProps" Target="presProps.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tiff>
</file>

<file path=ppt/media/image10.png>
</file>

<file path=ppt/media/image11.png>
</file>

<file path=ppt/media/image12.png>
</file>

<file path=ppt/media/image13.png>
</file>

<file path=ppt/media/image14.png>
</file>

<file path=ppt/media/image2.png>
</file>

<file path=ppt/media/image4.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Fig. 1（a）单细胞测序工作流程；（b）UMAP展示原发和复发胶质瘤细胞：红色代表复发胶质瘤，蓝色代表原发胶质瘤；（c）细胞亚群间皮尔逊相关性分析；（d）巨噬细胞的marker基因CD14在所有细胞内的表达分布；（e）GSCs的marker基因SOX2在所有细胞内的表达分布；（f）每个细胞亚群内Top 30 marker基因的表达热图；（g）每个细胞亚群前两个marker基因的表达情况。</a:t>
            </a:r>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sym typeface="+mn-ea"/>
              </a:rPr>
              <a:t>Fig. 2</a:t>
            </a:r>
            <a:r>
              <a:rPr lang="en-US"/>
              <a:t>（a）原发和复发胶质瘤中细胞亚群的可视化结果；（b）巨噬细胞内marker基因的功能富集分析结果；（c）GSCs内marker基因的功能富集分析结果；（d）两个巨噬细胞的marker人基因HLA-DRB2和FOLR2在11种细胞亚群中的表达情况已经两个GSCs的marker基因PTN和ERGF在11种细胞亚群中的表达情况。</a:t>
            </a:r>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sym typeface="+mn-ea"/>
              </a:rPr>
              <a:t>Fig. 3</a:t>
            </a:r>
            <a:r>
              <a:rPr lang="en-US"/>
              <a:t>（a）原发和复发胶质瘤中巨噬细胞；（b）巨噬细胞的在原发和复发样本中所占的比例，左图表示复发，右图表示原发；（c）所有单个细胞中2个不同基因集的富集得分分布情况比较；（d）原发复发样本在50个癌症Hallmark通路里面富集分数的展示；（e）挑选DNA修复通路作为例子；（f）小提琴图展示K-Ras信号通路和DNA修复通路分别在原发和复发胶质瘤中富集分数的显著性；（g）复发性胶质瘤的肿瘤细胞中上调和下调的激活的通路分析。柱的长度表示统计学T检验得到的t统计量的取值。</a:t>
            </a:r>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sym typeface="+mn-ea"/>
              </a:rPr>
              <a:t>Fig. 4</a:t>
            </a:r>
            <a:r>
              <a:rPr lang="en-US"/>
              <a:t>（a）原发和复发胶质瘤中GSC；（b）GSC的在原发和复发样本中所占的比例，左图表示复发，右图表示原发；（c）所有单个细胞中2个不同基因集的富集得分分布情况比较；（d）原发复发样本在50个癌症Hallmark通路里面富集分数的展示；（e）挑选DNA修复通路作为例子；（f）小提琴图展示K-Ras信号通路和DNA修复通路分别在原发和复发胶质瘤中富集分数的显著性；（g）复发性胶质瘤的肿瘤细胞中上调和下调的激活的通路分析。柱的长度表示统计学T检验得到的t统计量的取值。</a:t>
            </a:r>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sym typeface="+mn-ea"/>
              </a:rPr>
              <a:t>Fig. 5</a:t>
            </a:r>
            <a:r>
              <a:rPr lang="en-US"/>
              <a:t>（a）巨噬细胞在原发复发胶质瘤中的差异表达基因；（b）GSCs在原发复发胶质瘤中的差异表达基因；（c）bulk RNA-seq数据中得到的</a:t>
            </a:r>
            <a:r>
              <a:rPr lang="zh-CN" altLang="en-US">
                <a:sym typeface="+mn-ea"/>
              </a:rPr>
              <a:t>在免疫反应信号通路中的基因集合在复发组高表达</a:t>
            </a:r>
            <a:r>
              <a:rPr lang="en-US"/>
              <a:t>；（d）bulk RNA-seq数据中得到的</a:t>
            </a:r>
            <a:r>
              <a:rPr lang="zh-CN" altLang="en-US">
                <a:sym typeface="+mn-ea"/>
              </a:rPr>
              <a:t>在</a:t>
            </a:r>
            <a:r>
              <a:rPr lang="en-US" altLang="zh-CN">
                <a:sym typeface="+mn-ea"/>
              </a:rPr>
              <a:t>HH</a:t>
            </a:r>
            <a:r>
              <a:rPr lang="zh-CN" altLang="en-US">
                <a:sym typeface="+mn-ea"/>
              </a:rPr>
              <a:t>信号通路中的基因集合在原发组高表达</a:t>
            </a:r>
            <a:r>
              <a:rPr lang="en-US"/>
              <a:t>。</a:t>
            </a:r>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Fig. 6（a）原发胶质瘤scRNA-seq和scATAC-seq数据集整合分析；（b）复发胶质瘤scRNA-seq和scATAC-seq数据集整合分析；（c，d）原发复发胶质瘤中</a:t>
            </a:r>
            <a:r>
              <a:rPr lang="zh-CN" altLang="en-US"/>
              <a:t>巨噬细胞亚群中</a:t>
            </a:r>
            <a:r>
              <a:rPr lang="en-US"/>
              <a:t>激活的motif，footprint以及TFs对基因的调控作用；（e，f）原发胶质瘤的拟时间轨迹分析；（g，h）复发胶质瘤的拟时间轨迹分析。</a:t>
            </a:r>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Fig. 7（a-b）</a:t>
            </a:r>
            <a:r>
              <a:rPr lang="zh-CN" altLang="en-US"/>
              <a:t>原</a:t>
            </a:r>
            <a:r>
              <a:rPr lang="en-US"/>
              <a:t>发胶质瘤中各个细胞亚群之间存在的配体-受体互作。不同颜色代表不同的细胞亚群，线的粗细代表互作的数目；（c-d）</a:t>
            </a:r>
            <a:r>
              <a:rPr lang="zh-CN" altLang="en-US"/>
              <a:t>原发</a:t>
            </a:r>
            <a:r>
              <a:rPr lang="en-US"/>
              <a:t>发胶质瘤中</a:t>
            </a:r>
            <a:r>
              <a:rPr lang="zh-CN" altLang="en-US"/>
              <a:t>巨噬细胞和肿瘤干细胞</a:t>
            </a:r>
            <a:r>
              <a:rPr lang="en-US"/>
              <a:t>亚群之间存在的配体-受体互作以及互作的强度。</a:t>
            </a:r>
            <a:r>
              <a:rPr lang="zh-CN" altLang="en-US"/>
              <a:t>横</a:t>
            </a:r>
            <a:r>
              <a:rPr lang="en-US"/>
              <a:t>坐标代表互作的两个细胞亚群，纵坐标代表具体的受体配体对，点的大小表示互作的数目，颜色代表互作强度。</a:t>
            </a:r>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sym typeface="+mn-ea"/>
              </a:rPr>
              <a:t>Fig. 8（a-b）</a:t>
            </a:r>
            <a:r>
              <a:rPr lang="zh-CN" altLang="en-US">
                <a:sym typeface="+mn-ea"/>
              </a:rPr>
              <a:t>复</a:t>
            </a:r>
            <a:r>
              <a:rPr lang="en-US">
                <a:sym typeface="+mn-ea"/>
              </a:rPr>
              <a:t>发胶质瘤中各个细胞亚群之间存在的配体-受体互作。不同颜色代表不同的细胞亚群，线的粗细代表互作的数目；（c-d）</a:t>
            </a:r>
            <a:r>
              <a:rPr lang="zh-CN" altLang="en-US">
                <a:sym typeface="+mn-ea"/>
              </a:rPr>
              <a:t>复发</a:t>
            </a:r>
            <a:r>
              <a:rPr lang="en-US">
                <a:sym typeface="+mn-ea"/>
              </a:rPr>
              <a:t>发胶质瘤中</a:t>
            </a:r>
            <a:r>
              <a:rPr lang="zh-CN" altLang="en-US">
                <a:sym typeface="+mn-ea"/>
              </a:rPr>
              <a:t>巨噬细胞和肿瘤干细胞</a:t>
            </a:r>
            <a:r>
              <a:rPr lang="en-US">
                <a:sym typeface="+mn-ea"/>
              </a:rPr>
              <a:t>亚群之间存在的配体-受体互作以及互作的强度。</a:t>
            </a:r>
            <a:r>
              <a:rPr lang="zh-CN" altLang="en-US">
                <a:sym typeface="+mn-ea"/>
              </a:rPr>
              <a:t>横</a:t>
            </a:r>
            <a:r>
              <a:rPr lang="en-US">
                <a:sym typeface="+mn-ea"/>
              </a:rPr>
              <a:t>坐标代表互作的两个细胞亚群，纵坐标代表具体的受体配体对，点的大小表示互作的数目，颜色代表互作强度。</a:t>
            </a:r>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628650" y="365125"/>
            <a:ext cx="5800725"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623888" y="4589463"/>
            <a:ext cx="78867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6286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629150" y="1825625"/>
            <a:ext cx="38862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365125"/>
            <a:ext cx="78867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629841"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629841" y="2505075"/>
            <a:ext cx="3868340"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629150" y="2505075"/>
            <a:ext cx="3887391"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3887391"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3887391"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D997B5FA-0921-464F-AAE1-844C04324D75}"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365125"/>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628650" y="6356350"/>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fld>
            <a:endParaRPr lang="zh-CN" altLang="en-US"/>
          </a:p>
        </p:txBody>
      </p:sp>
      <p:sp>
        <p:nvSpPr>
          <p:cNvPr id="5" name="页脚占位符 4"/>
          <p:cNvSpPr>
            <a:spLocks noGrp="1"/>
          </p:cNvSpPr>
          <p:nvPr>
            <p:ph type="ftr" sz="quarter" idx="3"/>
          </p:nvPr>
        </p:nvSpPr>
        <p:spPr>
          <a:xfrm>
            <a:off x="3028950" y="6356350"/>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7950" y="6356350"/>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12.png"/><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4.xml"/><Relationship Id="rId2" Type="http://schemas.openxmlformats.org/officeDocument/2006/relationships/image" Target="../media/image2.png"/><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emf"/></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1.tiff"/></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pn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4150572" y="5436023"/>
            <a:ext cx="1479550" cy="553085"/>
          </a:xfrm>
          <a:prstGeom prst="rect">
            <a:avLst/>
          </a:prstGeom>
          <a:noFill/>
        </p:spPr>
        <p:txBody>
          <a:bodyPr wrap="none" rtlCol="0">
            <a:spAutoFit/>
          </a:bodyPr>
          <a:lstStyle/>
          <a:p>
            <a:pPr algn="ctr" fontAlgn="auto">
              <a:lnSpc>
                <a:spcPct val="150000"/>
              </a:lnSpc>
            </a:pPr>
            <a:r>
              <a:rPr lang="en-US" altLang="zh-CN" sz="2000" b="1" dirty="0">
                <a:latin typeface="Arial" panose="020B0604020202020204" pitchFamily="34" charset="0"/>
                <a:cs typeface="Arial" panose="020B0604020202020204" pitchFamily="34" charset="0"/>
              </a:rPr>
              <a:t>2021-03-15</a:t>
            </a:r>
            <a:endParaRPr lang="en-US" altLang="zh-CN" sz="2000" b="1" dirty="0">
              <a:latin typeface="Arial" panose="020B0604020202020204" pitchFamily="34" charset="0"/>
              <a:cs typeface="Arial" panose="020B0604020202020204" pitchFamily="34" charset="0"/>
            </a:endParaRPr>
          </a:p>
        </p:txBody>
      </p:sp>
      <p:sp>
        <p:nvSpPr>
          <p:cNvPr id="3" name="文本框 2"/>
          <p:cNvSpPr txBox="1"/>
          <p:nvPr/>
        </p:nvSpPr>
        <p:spPr>
          <a:xfrm>
            <a:off x="290195" y="1471930"/>
            <a:ext cx="8564245" cy="2861310"/>
          </a:xfrm>
          <a:prstGeom prst="rect">
            <a:avLst/>
          </a:prstGeom>
          <a:noFill/>
        </p:spPr>
        <p:txBody>
          <a:bodyPr wrap="square" rtlCol="0" anchor="t">
            <a:spAutoFit/>
          </a:bodyPr>
          <a:lstStyle/>
          <a:p>
            <a:pPr algn="ctr" fontAlgn="auto">
              <a:lnSpc>
                <a:spcPct val="150000"/>
              </a:lnSpc>
            </a:pPr>
            <a:r>
              <a:rPr lang="en-US" altLang="zh-CN" sz="2400" b="1">
                <a:latin typeface="Arial" panose="020B0604020202020204" pitchFamily="34" charset="0"/>
                <a:ea typeface="黑体" panose="02010609060101010101" charset="-122"/>
                <a:cs typeface="Arial" panose="020B0604020202020204" pitchFamily="34" charset="0"/>
                <a:sym typeface="+mn-ea"/>
              </a:rPr>
              <a:t>Using single-cell sequencing technology to analyze the differences between primary and recurrent glioma cell subpopulations and their mechanisms</a:t>
            </a:r>
            <a:r>
              <a:rPr lang="en-US" altLang="zh-CN" sz="2400" b="1" dirty="0">
                <a:latin typeface="Arial" panose="020B0604020202020204" pitchFamily="34" charset="0"/>
                <a:ea typeface="黑体" panose="02010609060101010101" charset="-122"/>
                <a:cs typeface="Arial" panose="020B0604020202020204" pitchFamily="34" charset="0"/>
                <a:sym typeface="+mn-ea"/>
              </a:rPr>
              <a:t> </a:t>
            </a:r>
            <a:endParaRPr lang="zh-CN" altLang="en-US" sz="2400" dirty="0">
              <a:latin typeface="Arial" panose="020B0604020202020204" pitchFamily="34" charset="0"/>
              <a:ea typeface="黑体" panose="02010609060101010101" charset="-122"/>
              <a:cs typeface="Arial" panose="020B0604020202020204" pitchFamily="34" charset="0"/>
              <a:sym typeface="+mn-ea"/>
            </a:endParaRPr>
          </a:p>
          <a:p>
            <a:pPr algn="ctr" fontAlgn="auto">
              <a:lnSpc>
                <a:spcPct val="150000"/>
              </a:lnSpc>
            </a:pPr>
            <a:r>
              <a:rPr lang="zh-CN" altLang="en-US" sz="2400" b="1" dirty="0">
                <a:latin typeface="Arial" panose="020B0604020202020204" pitchFamily="34" charset="0"/>
                <a:ea typeface="黑体" panose="02010609060101010101" charset="-122"/>
                <a:cs typeface="Arial" panose="020B0604020202020204" pitchFamily="34" charset="0"/>
                <a:sym typeface="+mn-ea"/>
              </a:rPr>
              <a:t>利用单细胞测序技术解析原发性和复发性神经胶质瘤细胞亚群差异及其机制研究</a:t>
            </a:r>
            <a:endParaRPr lang="zh-CN" altLang="en-US" sz="2400" b="1" dirty="0">
              <a:latin typeface="Arial" panose="020B0604020202020204" pitchFamily="34" charset="0"/>
              <a:ea typeface="黑体" panose="02010609060101010101" charset="-122"/>
              <a:cs typeface="Arial" panose="020B0604020202020204" pitchFamily="34" charset="0"/>
              <a:sym typeface="+mn-ea"/>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sz="3200">
                <a:sym typeface="+mn-ea"/>
              </a:rPr>
              <a:t>TF-target gene regulation -- Cancer Stem cell</a:t>
            </a:r>
            <a:endParaRPr lang="en-US" sz="3200">
              <a:sym typeface="+mn-ea"/>
            </a:endParaRPr>
          </a:p>
        </p:txBody>
      </p:sp>
      <p:pic>
        <p:nvPicPr>
          <p:cNvPr id="4" name="Content Placeholder 3"/>
          <p:cNvPicPr>
            <a:picLocks noChangeAspect="1"/>
          </p:cNvPicPr>
          <p:nvPr>
            <p:ph idx="1"/>
          </p:nvPr>
        </p:nvPicPr>
        <p:blipFill>
          <a:blip r:embed="rId1"/>
          <a:stretch>
            <a:fillRect/>
          </a:stretch>
        </p:blipFill>
        <p:spPr>
          <a:xfrm>
            <a:off x="628650" y="1289050"/>
            <a:ext cx="4448810" cy="5249545"/>
          </a:xfrm>
          <a:prstGeom prst="rect">
            <a:avLst/>
          </a:prstGeom>
        </p:spPr>
      </p:pic>
      <p:pic>
        <p:nvPicPr>
          <p:cNvPr id="10" name="Content Placeholder 9"/>
          <p:cNvPicPr>
            <a:picLocks noChangeAspect="1"/>
          </p:cNvPicPr>
          <p:nvPr>
            <p:ph sz="half" idx="2"/>
          </p:nvPr>
        </p:nvPicPr>
        <p:blipFill>
          <a:blip r:embed="rId2"/>
          <a:stretch>
            <a:fillRect/>
          </a:stretch>
        </p:blipFill>
        <p:spPr>
          <a:xfrm>
            <a:off x="4907915" y="2176780"/>
            <a:ext cx="3886200" cy="250380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a:t>pseudotime</a:t>
            </a:r>
            <a:endParaRPr lang="en-US"/>
          </a:p>
        </p:txBody>
      </p:sp>
      <p:pic>
        <p:nvPicPr>
          <p:cNvPr id="4" name="Content Placeholder 3"/>
          <p:cNvPicPr>
            <a:picLocks noChangeAspect="1"/>
          </p:cNvPicPr>
          <p:nvPr>
            <p:ph sz="half" idx="1"/>
          </p:nvPr>
        </p:nvPicPr>
        <p:blipFill>
          <a:blip r:embed="rId1"/>
          <a:stretch>
            <a:fillRect/>
          </a:stretch>
        </p:blipFill>
        <p:spPr>
          <a:xfrm>
            <a:off x="628650" y="2043430"/>
            <a:ext cx="3886200" cy="3914775"/>
          </a:xfrm>
          <a:prstGeom prst="rect">
            <a:avLst/>
          </a:prstGeom>
        </p:spPr>
      </p:pic>
      <p:pic>
        <p:nvPicPr>
          <p:cNvPr id="5" name="Content Placeholder 4"/>
          <p:cNvPicPr>
            <a:picLocks noChangeAspect="1"/>
          </p:cNvPicPr>
          <p:nvPr>
            <p:ph sz="half" idx="2"/>
          </p:nvPr>
        </p:nvPicPr>
        <p:blipFill>
          <a:blip r:embed="rId2"/>
          <a:stretch>
            <a:fillRect/>
          </a:stretch>
        </p:blipFill>
        <p:spPr>
          <a:xfrm>
            <a:off x="4629150" y="2043430"/>
            <a:ext cx="3886200" cy="391477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3200"/>
              <a:t>Cell communication analysis of primary glioma</a:t>
            </a:r>
            <a:endParaRPr lang="en-US" sz="3200"/>
          </a:p>
        </p:txBody>
      </p:sp>
      <p:pic>
        <p:nvPicPr>
          <p:cNvPr id="8" name="Content Placeholder 7"/>
          <p:cNvPicPr>
            <a:picLocks noChangeAspect="1"/>
          </p:cNvPicPr>
          <p:nvPr>
            <p:ph idx="1"/>
          </p:nvPr>
        </p:nvPicPr>
        <p:blipFill>
          <a:blip r:embed="rId1"/>
          <a:stretch>
            <a:fillRect/>
          </a:stretch>
        </p:blipFill>
        <p:spPr>
          <a:xfrm>
            <a:off x="471805" y="1558925"/>
            <a:ext cx="6000115" cy="5182870"/>
          </a:xfrm>
          <a:prstGeom prst="rect">
            <a:avLst/>
          </a:prstGeom>
        </p:spPr>
      </p:pic>
      <p:sp>
        <p:nvSpPr>
          <p:cNvPr id="9" name="Text Box 8"/>
          <p:cNvSpPr txBox="1"/>
          <p:nvPr/>
        </p:nvSpPr>
        <p:spPr>
          <a:xfrm>
            <a:off x="6389370" y="3086735"/>
            <a:ext cx="2754630" cy="1476375"/>
          </a:xfrm>
          <a:prstGeom prst="rect">
            <a:avLst/>
          </a:prstGeom>
          <a:noFill/>
        </p:spPr>
        <p:txBody>
          <a:bodyPr wrap="square" rtlCol="0">
            <a:spAutoFit/>
          </a:bodyPr>
          <a:p>
            <a:pPr algn="ctr"/>
            <a:r>
              <a:rPr lang="zh-CN" altLang="en-US">
                <a:solidFill>
                  <a:schemeClr val="tx1"/>
                </a:solidFill>
                <a:sym typeface="+mn-ea"/>
              </a:rPr>
              <a:t>对于巨噬细胞亚群，还没确定在原发复发胶质瘤中存在差异或者共性的配体</a:t>
            </a:r>
            <a:r>
              <a:rPr lang="en-US" altLang="zh-CN">
                <a:solidFill>
                  <a:schemeClr val="tx1"/>
                </a:solidFill>
                <a:sym typeface="+mn-ea"/>
              </a:rPr>
              <a:t>-</a:t>
            </a:r>
            <a:r>
              <a:rPr lang="zh-CN" altLang="en-US">
                <a:solidFill>
                  <a:schemeClr val="tx1"/>
                </a:solidFill>
                <a:sym typeface="+mn-ea"/>
              </a:rPr>
              <a:t>受体对。</a:t>
            </a:r>
            <a:endParaRPr lang="zh-CN" altLang="en-US">
              <a:solidFill>
                <a:schemeClr val="tx1"/>
              </a:solidFill>
              <a:sym typeface="+mn-ea"/>
            </a:endParaRPr>
          </a:p>
          <a:p>
            <a:pPr algn="ctr"/>
            <a:r>
              <a:rPr lang="en-US" altLang="zh-CN">
                <a:solidFill>
                  <a:srgbClr val="FF0000"/>
                </a:solidFill>
                <a:sym typeface="+mn-ea"/>
              </a:rPr>
              <a:t>fig7g</a:t>
            </a:r>
            <a:endParaRPr lang="zh-CN" altLang="en-US">
              <a:solidFill>
                <a:schemeClr val="tx1"/>
              </a:solidFill>
              <a:sym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a:sym typeface="+mn-ea"/>
              </a:rPr>
              <a:t>Cell communication analysis of recurrent glioma</a:t>
            </a:r>
            <a:endParaRPr lang="en-US"/>
          </a:p>
        </p:txBody>
      </p:sp>
      <p:pic>
        <p:nvPicPr>
          <p:cNvPr id="4" name="Content Placeholder 3"/>
          <p:cNvPicPr>
            <a:picLocks noChangeAspect="1"/>
          </p:cNvPicPr>
          <p:nvPr>
            <p:ph idx="1"/>
          </p:nvPr>
        </p:nvPicPr>
        <p:blipFill>
          <a:blip r:embed="rId1"/>
          <a:stretch>
            <a:fillRect/>
          </a:stretch>
        </p:blipFill>
        <p:spPr>
          <a:xfrm>
            <a:off x="264160" y="1567180"/>
            <a:ext cx="5937250" cy="5127625"/>
          </a:xfrm>
          <a:prstGeom prst="rect">
            <a:avLst/>
          </a:prstGeom>
        </p:spPr>
      </p:pic>
      <p:sp>
        <p:nvSpPr>
          <p:cNvPr id="9" name="Text Box 8"/>
          <p:cNvSpPr txBox="1"/>
          <p:nvPr/>
        </p:nvSpPr>
        <p:spPr>
          <a:xfrm>
            <a:off x="6273165" y="3066415"/>
            <a:ext cx="2754630" cy="1476375"/>
          </a:xfrm>
          <a:prstGeom prst="rect">
            <a:avLst/>
          </a:prstGeom>
          <a:noFill/>
        </p:spPr>
        <p:txBody>
          <a:bodyPr wrap="square" rtlCol="0">
            <a:spAutoFit/>
          </a:bodyPr>
          <a:p>
            <a:pPr algn="ctr"/>
            <a:r>
              <a:rPr lang="zh-CN" altLang="en-US">
                <a:solidFill>
                  <a:schemeClr val="tx1"/>
                </a:solidFill>
                <a:sym typeface="+mn-ea"/>
              </a:rPr>
              <a:t>对于巨噬细胞亚群，还没确定在原发复发胶质瘤中存在差异或者共性的配体</a:t>
            </a:r>
            <a:r>
              <a:rPr lang="en-US" altLang="zh-CN">
                <a:solidFill>
                  <a:schemeClr val="tx1"/>
                </a:solidFill>
                <a:sym typeface="+mn-ea"/>
              </a:rPr>
              <a:t>-</a:t>
            </a:r>
            <a:r>
              <a:rPr lang="zh-CN" altLang="en-US">
                <a:solidFill>
                  <a:schemeClr val="tx1"/>
                </a:solidFill>
                <a:sym typeface="+mn-ea"/>
              </a:rPr>
              <a:t>受体对。</a:t>
            </a:r>
            <a:endParaRPr lang="zh-CN" altLang="en-US">
              <a:solidFill>
                <a:schemeClr val="tx1"/>
              </a:solidFill>
              <a:sym typeface="+mn-ea"/>
            </a:endParaRPr>
          </a:p>
          <a:p>
            <a:pPr algn="ctr"/>
            <a:r>
              <a:rPr lang="en-US" altLang="zh-CN">
                <a:solidFill>
                  <a:srgbClr val="FF0000"/>
                </a:solidFill>
                <a:sym typeface="+mn-ea"/>
              </a:rPr>
              <a:t>fig8g</a:t>
            </a:r>
            <a:endParaRPr lang="en-US" altLang="zh-CN">
              <a:solidFill>
                <a:srgbClr val="FF0000"/>
              </a:solidFill>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2813863"/>
            <a:ext cx="7886700" cy="1325563"/>
          </a:xfrm>
        </p:spPr>
        <p:txBody>
          <a:bodyPr/>
          <a:lstStyle/>
          <a:p>
            <a:pPr algn="ctr"/>
            <a:r>
              <a:rPr lang="en-US" dirty="0">
                <a:latin typeface="Arial" panose="020B0604020202020204" pitchFamily="34" charset="0"/>
                <a:cs typeface="Arial" panose="020B0604020202020204" pitchFamily="34" charset="0"/>
              </a:rPr>
              <a:t>Thanks for listening!</a:t>
            </a:r>
            <a:endParaRPr lang="en-US" dirty="0">
              <a:latin typeface="Arial" panose="020B0604020202020204" pitchFamily="34" charset="0"/>
              <a:cs typeface="Arial" panose="020B060402020202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b="1" dirty="0">
                <a:latin typeface="Arial" panose="020B0604020202020204" pitchFamily="34" charset="0"/>
                <a:cs typeface="Arial" panose="020B0604020202020204" pitchFamily="34" charset="0"/>
              </a:rPr>
              <a:t>Background</a:t>
            </a:r>
            <a:endParaRPr lang="en-US" b="1" dirty="0">
              <a:latin typeface="Arial" panose="020B0604020202020204" pitchFamily="34" charset="0"/>
              <a:cs typeface="Arial" panose="020B0604020202020204" pitchFamily="34" charset="0"/>
            </a:endParaRPr>
          </a:p>
        </p:txBody>
      </p:sp>
      <p:sp>
        <p:nvSpPr>
          <p:cNvPr id="3" name="Content Placeholder 2"/>
          <p:cNvSpPr>
            <a:spLocks noGrp="1"/>
          </p:cNvSpPr>
          <p:nvPr>
            <p:ph idx="1"/>
          </p:nvPr>
        </p:nvSpPr>
        <p:spPr/>
        <p:txBody>
          <a:bodyPr>
            <a:normAutofit/>
          </a:bodyPr>
          <a:lstStyle/>
          <a:p>
            <a:r>
              <a:rPr lang="en-US" sz="2000" dirty="0">
                <a:solidFill>
                  <a:srgbClr val="FF0000"/>
                </a:solidFill>
                <a:latin typeface="Arial" panose="020B0604020202020204" pitchFamily="34" charset="0"/>
                <a:cs typeface="Arial" panose="020B0604020202020204" pitchFamily="34" charset="0"/>
              </a:rPr>
              <a:t>Glioma is a tumor </a:t>
            </a:r>
            <a:r>
              <a:rPr lang="en-US" sz="2000" dirty="0">
                <a:latin typeface="Arial" panose="020B0604020202020204" pitchFamily="34" charset="0"/>
                <a:cs typeface="Arial" panose="020B0604020202020204" pitchFamily="34" charset="0"/>
              </a:rPr>
              <a:t>that starts in the glial cells of the brain or spine and accounts for about 30% of all brain tumors and central nervous system tumors, and 80% of all malignant brain tumors.</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High-grade gliomas are highly vascular tumors and </a:t>
            </a:r>
            <a:r>
              <a:rPr lang="en-US" sz="2000" dirty="0">
                <a:solidFill>
                  <a:srgbClr val="FF0000"/>
                </a:solidFill>
                <a:latin typeface="Arial" panose="020B0604020202020204" pitchFamily="34" charset="0"/>
                <a:cs typeface="Arial" panose="020B0604020202020204" pitchFamily="34" charset="0"/>
              </a:rPr>
              <a:t>have a tendency to infiltrate diffusely</a:t>
            </a:r>
            <a:r>
              <a:rPr lang="en-US" sz="2000" dirty="0">
                <a:latin typeface="Arial" panose="020B0604020202020204" pitchFamily="34" charset="0"/>
                <a:cs typeface="Arial" panose="020B0604020202020204" pitchFamily="34" charset="0"/>
              </a:rPr>
              <a:t>. GBMs (grade IV) are incurable tumors; despite aggressive treatment, including surgical resection, chemotherapy, and radiotherapy, the median overall survival rate is still only 12-18 months.</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Although </a:t>
            </a:r>
            <a:r>
              <a:rPr lang="en-US" sz="2000" dirty="0">
                <a:solidFill>
                  <a:srgbClr val="FF0000"/>
                </a:solidFill>
                <a:latin typeface="Arial" panose="020B0604020202020204" pitchFamily="34" charset="0"/>
                <a:cs typeface="Arial" panose="020B0604020202020204" pitchFamily="34" charset="0"/>
              </a:rPr>
              <a:t>bulk tumor sequencing approaches </a:t>
            </a:r>
            <a:r>
              <a:rPr lang="en-US" sz="2000" dirty="0">
                <a:latin typeface="Arial" panose="020B0604020202020204" pitchFamily="34" charset="0"/>
                <a:cs typeface="Arial" panose="020B0604020202020204" pitchFamily="34" charset="0"/>
              </a:rPr>
              <a:t>have been useful in generating classification schemas of GBM subtypes, they provide limited insight to the true </a:t>
            </a:r>
            <a:r>
              <a:rPr lang="en-US" sz="2000" dirty="0">
                <a:solidFill>
                  <a:schemeClr val="tx1">
                    <a:lumMod val="95000"/>
                    <a:lumOff val="5000"/>
                  </a:schemeClr>
                </a:solidFill>
                <a:latin typeface="Arial" panose="020B0604020202020204" pitchFamily="34" charset="0"/>
                <a:cs typeface="Arial" panose="020B0604020202020204" pitchFamily="34" charset="0"/>
              </a:rPr>
              <a:t>heterogeneity of GBM tumors</a:t>
            </a:r>
            <a:r>
              <a:rPr lang="en-US" sz="2000" dirty="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We performed </a:t>
            </a:r>
            <a:r>
              <a:rPr lang="en-US" sz="2000" dirty="0">
                <a:solidFill>
                  <a:srgbClr val="FF0000"/>
                </a:solidFill>
                <a:latin typeface="Arial" panose="020B0604020202020204" pitchFamily="34" charset="0"/>
                <a:cs typeface="Arial" panose="020B0604020202020204" pitchFamily="34" charset="0"/>
              </a:rPr>
              <a:t>high-depth </a:t>
            </a:r>
            <a:r>
              <a:rPr lang="en-US" sz="2000" dirty="0" err="1">
                <a:solidFill>
                  <a:srgbClr val="FF0000"/>
                </a:solidFill>
                <a:latin typeface="Arial" panose="020B0604020202020204" pitchFamily="34" charset="0"/>
                <a:cs typeface="Arial" panose="020B0604020202020204" pitchFamily="34" charset="0"/>
              </a:rPr>
              <a:t>scRNA</a:t>
            </a:r>
            <a:r>
              <a:rPr lang="en-US" sz="2000" dirty="0">
                <a:solidFill>
                  <a:srgbClr val="FF0000"/>
                </a:solidFill>
                <a:latin typeface="Arial" panose="020B0604020202020204" pitchFamily="34" charset="0"/>
                <a:cs typeface="Arial" panose="020B0604020202020204" pitchFamily="34" charset="0"/>
              </a:rPr>
              <a:t>-seq and </a:t>
            </a:r>
            <a:r>
              <a:rPr lang="en-US" sz="2000" dirty="0" err="1">
                <a:solidFill>
                  <a:srgbClr val="FF0000"/>
                </a:solidFill>
                <a:latin typeface="Arial" panose="020B0604020202020204" pitchFamily="34" charset="0"/>
                <a:cs typeface="Arial" panose="020B0604020202020204" pitchFamily="34" charset="0"/>
              </a:rPr>
              <a:t>scATAC</a:t>
            </a:r>
            <a:r>
              <a:rPr lang="en-US" sz="2000" dirty="0">
                <a:solidFill>
                  <a:srgbClr val="FF0000"/>
                </a:solidFill>
                <a:latin typeface="Arial" panose="020B0604020202020204" pitchFamily="34" charset="0"/>
                <a:cs typeface="Arial" panose="020B0604020202020204" pitchFamily="34" charset="0"/>
              </a:rPr>
              <a:t>-seq </a:t>
            </a:r>
            <a:r>
              <a:rPr lang="en-US" sz="2000" dirty="0">
                <a:latin typeface="Arial" panose="020B0604020202020204" pitchFamily="34" charset="0"/>
                <a:cs typeface="Arial" panose="020B0604020202020204" pitchFamily="34" charset="0"/>
              </a:rPr>
              <a:t>on primary and recurrent glioma patients for characterize the transcriptional and epigenetic regulation model at the single cell resolution.</a:t>
            </a:r>
            <a:endParaRPr lang="en-US" sz="2000" dirty="0">
              <a:latin typeface="Arial" panose="020B0604020202020204" pitchFamily="34" charset="0"/>
              <a:cs typeface="Arial" panose="020B0604020202020204" pitchFamily="34"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3200"/>
              <a:t>Single-cell transcriptome analysis of primary glioma and recurrent glioma</a:t>
            </a:r>
            <a:endParaRPr lang="en-US" sz="3200"/>
          </a:p>
        </p:txBody>
      </p:sp>
      <p:pic>
        <p:nvPicPr>
          <p:cNvPr id="4" name="图片 4" descr="figure1_0304_00"/>
          <p:cNvPicPr>
            <a:picLocks noChangeAspect="1"/>
          </p:cNvPicPr>
          <p:nvPr>
            <p:ph sz="half" idx="1"/>
          </p:nvPr>
        </p:nvPicPr>
        <p:blipFill>
          <a:blip r:embed="rId1"/>
          <a:stretch>
            <a:fillRect/>
          </a:stretch>
        </p:blipFill>
        <p:spPr>
          <a:xfrm>
            <a:off x="628650" y="1838325"/>
            <a:ext cx="4968240" cy="4377055"/>
          </a:xfrm>
          <a:prstGeom prst="rect">
            <a:avLst/>
          </a:prstGeom>
        </p:spPr>
      </p:pic>
      <p:pic>
        <p:nvPicPr>
          <p:cNvPr id="3" name="Content Placeholder 2"/>
          <p:cNvPicPr>
            <a:picLocks noChangeAspect="1"/>
          </p:cNvPicPr>
          <p:nvPr>
            <p:ph sz="half" idx="2"/>
          </p:nvPr>
        </p:nvPicPr>
        <p:blipFill>
          <a:blip r:embed="rId2"/>
          <a:stretch>
            <a:fillRect/>
          </a:stretch>
        </p:blipFill>
        <p:spPr>
          <a:xfrm>
            <a:off x="5678170" y="2907665"/>
            <a:ext cx="2933065" cy="290639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rmAutofit fontScale="90000"/>
          </a:bodyPr>
          <a:p>
            <a:pPr algn="ctr"/>
            <a:r>
              <a:rPr lang="en-US" sz="3600"/>
              <a:t>The analysis of the changes of sub-populations in primary and recurrent gliomas</a:t>
            </a:r>
            <a:endParaRPr lang="en-US" sz="3600"/>
          </a:p>
        </p:txBody>
      </p:sp>
      <p:pic>
        <p:nvPicPr>
          <p:cNvPr id="10" name="图片 10"/>
          <p:cNvPicPr>
            <a:picLocks noChangeAspect="1" noChangeArrowheads="1"/>
          </p:cNvPicPr>
          <p:nvPr>
            <p:ph idx="1"/>
          </p:nvPr>
        </p:nvPicPr>
        <p:blipFill>
          <a:blip r:embed="rId1">
            <a:extLst>
              <a:ext uri="{28A0092B-C50C-407E-A947-70E740481C1C}">
                <a14:useLocalDpi xmlns:a14="http://schemas.microsoft.com/office/drawing/2010/main" val="0"/>
              </a:ext>
            </a:extLst>
          </a:blip>
          <a:srcRect/>
          <a:stretch>
            <a:fillRect/>
          </a:stretch>
        </p:blipFill>
        <p:spPr>
          <a:xfrm>
            <a:off x="1172210" y="1825625"/>
            <a:ext cx="6798310" cy="435165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pPr algn="ctr"/>
            <a:r>
              <a:rPr lang="en-US" sz="2800"/>
              <a:t>The functional analysis of the DEGs of macrophages in primary and recurrent gliomas</a:t>
            </a:r>
            <a:endParaRPr lang="en-US" sz="2800"/>
          </a:p>
        </p:txBody>
      </p:sp>
      <p:sp>
        <p:nvSpPr>
          <p:cNvPr id="4" name="Text Box 3"/>
          <p:cNvSpPr txBox="1"/>
          <p:nvPr/>
        </p:nvSpPr>
        <p:spPr>
          <a:xfrm>
            <a:off x="5709920" y="3640455"/>
            <a:ext cx="3383280" cy="645160"/>
          </a:xfrm>
          <a:prstGeom prst="rect">
            <a:avLst/>
          </a:prstGeom>
          <a:noFill/>
        </p:spPr>
        <p:txBody>
          <a:bodyPr wrap="none" rtlCol="0">
            <a:spAutoFit/>
          </a:bodyPr>
          <a:p>
            <a:pPr algn="ctr"/>
            <a:r>
              <a:rPr lang="zh-CN" altLang="en-US"/>
              <a:t>这里最后选择哪些通路进行展示</a:t>
            </a:r>
            <a:endParaRPr lang="zh-CN" altLang="en-US"/>
          </a:p>
          <a:p>
            <a:pPr algn="ctr"/>
            <a:r>
              <a:rPr lang="en-US" altLang="zh-CN">
                <a:solidFill>
                  <a:srgbClr val="FF0000"/>
                </a:solidFill>
              </a:rPr>
              <a:t> fig.3c-g </a:t>
            </a:r>
            <a:r>
              <a:rPr lang="zh-CN" altLang="en-US">
                <a:solidFill>
                  <a:srgbClr val="FF0000"/>
                </a:solidFill>
              </a:rPr>
              <a:t>还得改</a:t>
            </a:r>
            <a:endParaRPr lang="zh-CN" altLang="en-US">
              <a:solidFill>
                <a:srgbClr val="FF0000"/>
              </a:solidFill>
            </a:endParaRPr>
          </a:p>
        </p:txBody>
      </p:sp>
      <p:pic>
        <p:nvPicPr>
          <p:cNvPr id="6" name="Content Placeholder 5"/>
          <p:cNvPicPr>
            <a:picLocks noChangeAspect="1"/>
          </p:cNvPicPr>
          <p:nvPr>
            <p:ph idx="1"/>
          </p:nvPr>
        </p:nvPicPr>
        <p:blipFill>
          <a:blip r:embed="rId1"/>
          <a:stretch>
            <a:fillRect/>
          </a:stretch>
        </p:blipFill>
        <p:spPr>
          <a:xfrm>
            <a:off x="523240" y="1539875"/>
            <a:ext cx="4798695" cy="514540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pPr algn="ctr"/>
            <a:r>
              <a:rPr lang="en-US" sz="2800">
                <a:sym typeface="+mn-ea"/>
              </a:rPr>
              <a:t>The functional analysis of the DEGs of CSCs in primary and recurrent gliomas</a:t>
            </a:r>
            <a:endParaRPr lang="en-US" sz="2800">
              <a:sym typeface="+mn-ea"/>
            </a:endParaRPr>
          </a:p>
        </p:txBody>
      </p:sp>
      <p:pic>
        <p:nvPicPr>
          <p:cNvPr id="12" name="图片 12"/>
          <p:cNvPicPr>
            <a:picLocks noChangeAspect="1" noChangeArrowheads="1"/>
          </p:cNvPicPr>
          <p:nvPr>
            <p:ph idx="1"/>
          </p:nvPr>
        </p:nvPicPr>
        <p:blipFill>
          <a:blip r:embed="rId1" cstate="print">
            <a:extLst>
              <a:ext uri="{28A0092B-C50C-407E-A947-70E740481C1C}">
                <a14:useLocalDpi xmlns:a14="http://schemas.microsoft.com/office/drawing/2010/main" val="0"/>
              </a:ext>
            </a:extLst>
          </a:blip>
          <a:srcRect/>
          <a:stretch>
            <a:fillRect/>
          </a:stretch>
        </p:blipFill>
        <p:spPr>
          <a:xfrm>
            <a:off x="541655" y="1564005"/>
            <a:ext cx="4745990" cy="5281930"/>
          </a:xfrm>
          <a:prstGeom prst="rect">
            <a:avLst/>
          </a:prstGeom>
          <a:noFill/>
          <a:ln>
            <a:noFill/>
          </a:ln>
        </p:spPr>
      </p:pic>
      <p:sp>
        <p:nvSpPr>
          <p:cNvPr id="5" name="Text Box 4"/>
          <p:cNvSpPr txBox="1"/>
          <p:nvPr/>
        </p:nvSpPr>
        <p:spPr>
          <a:xfrm>
            <a:off x="5445760" y="3640455"/>
            <a:ext cx="3383280" cy="645160"/>
          </a:xfrm>
          <a:prstGeom prst="rect">
            <a:avLst/>
          </a:prstGeom>
          <a:noFill/>
        </p:spPr>
        <p:txBody>
          <a:bodyPr wrap="none" rtlCol="0">
            <a:spAutoFit/>
          </a:bodyPr>
          <a:p>
            <a:pPr algn="ctr"/>
            <a:r>
              <a:rPr lang="zh-CN" altLang="en-US"/>
              <a:t>这里最后选择哪些通路进行展示</a:t>
            </a:r>
            <a:endParaRPr lang="zh-CN" altLang="en-US"/>
          </a:p>
          <a:p>
            <a:pPr algn="ctr"/>
            <a:r>
              <a:rPr lang="en-US" altLang="zh-CN">
                <a:solidFill>
                  <a:srgbClr val="FF0000"/>
                </a:solidFill>
              </a:rPr>
              <a:t> fig.4c-g </a:t>
            </a:r>
            <a:r>
              <a:rPr lang="zh-CN" altLang="en-US">
                <a:solidFill>
                  <a:srgbClr val="FF0000"/>
                </a:solidFill>
              </a:rPr>
              <a:t>还得改</a:t>
            </a:r>
            <a:endParaRPr lang="zh-CN" altLang="en-US">
              <a:solidFill>
                <a:srgbClr val="FF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2800"/>
              <a:t>The analysis of DEGs and dysregulated pathways</a:t>
            </a:r>
            <a:endParaRPr lang="en-US" sz="2800"/>
          </a:p>
        </p:txBody>
      </p:sp>
      <p:pic>
        <p:nvPicPr>
          <p:cNvPr id="6" name="图片 6" descr="figure5"/>
          <p:cNvPicPr>
            <a:picLocks noChangeAspect="1"/>
          </p:cNvPicPr>
          <p:nvPr>
            <p:ph idx="1"/>
          </p:nvPr>
        </p:nvPicPr>
        <p:blipFill>
          <a:blip r:embed="rId1"/>
          <a:stretch>
            <a:fillRect/>
          </a:stretch>
        </p:blipFill>
        <p:spPr>
          <a:xfrm>
            <a:off x="491490" y="1528445"/>
            <a:ext cx="5079365" cy="4869180"/>
          </a:xfrm>
          <a:prstGeom prst="rect">
            <a:avLst/>
          </a:prstGeom>
        </p:spPr>
      </p:pic>
      <p:sp>
        <p:nvSpPr>
          <p:cNvPr id="5" name="Text Box 4"/>
          <p:cNvSpPr txBox="1"/>
          <p:nvPr/>
        </p:nvSpPr>
        <p:spPr>
          <a:xfrm>
            <a:off x="5926455" y="2934335"/>
            <a:ext cx="3217545" cy="2306955"/>
          </a:xfrm>
          <a:prstGeom prst="rect">
            <a:avLst/>
          </a:prstGeom>
          <a:noFill/>
        </p:spPr>
        <p:txBody>
          <a:bodyPr wrap="square" rtlCol="0">
            <a:spAutoFit/>
          </a:bodyPr>
          <a:p>
            <a:pPr algn="ctr"/>
            <a:r>
              <a:rPr lang="zh-CN" altLang="en-US"/>
              <a:t>在免疫反应这个信号通路中的基因集合在复发组高表达；在</a:t>
            </a:r>
            <a:r>
              <a:rPr lang="en-US" altLang="zh-CN"/>
              <a:t>HH</a:t>
            </a:r>
            <a:r>
              <a:rPr lang="zh-CN" altLang="en-US"/>
              <a:t>信号通路中的基因集合在原发组高表达：数据来源</a:t>
            </a:r>
            <a:r>
              <a:rPr lang="en-US" altLang="zh-CN"/>
              <a:t>bulk RNA-seq (74</a:t>
            </a:r>
            <a:r>
              <a:rPr lang="zh-CN" altLang="en-US"/>
              <a:t>例原发和</a:t>
            </a:r>
            <a:r>
              <a:rPr lang="en-US" altLang="zh-CN"/>
              <a:t>41</a:t>
            </a:r>
            <a:r>
              <a:rPr lang="zh-CN" altLang="en-US"/>
              <a:t>例复发</a:t>
            </a:r>
            <a:r>
              <a:rPr lang="en-US" altLang="zh-CN"/>
              <a:t>glioma</a:t>
            </a:r>
            <a:r>
              <a:rPr lang="zh-CN" altLang="en-US"/>
              <a:t>的</a:t>
            </a:r>
            <a:r>
              <a:rPr lang="en-US" altLang="zh-CN"/>
              <a:t>GSEA</a:t>
            </a:r>
            <a:r>
              <a:rPr lang="zh-CN" altLang="en-US"/>
              <a:t>分析</a:t>
            </a:r>
            <a:r>
              <a:rPr lang="en-US" altLang="zh-CN"/>
              <a:t>)</a:t>
            </a:r>
            <a:r>
              <a:rPr lang="zh-CN" altLang="en-US"/>
              <a:t>，得到的结果与我们预期不一致</a:t>
            </a:r>
            <a:endParaRPr lang="zh-CN" altLang="en-US"/>
          </a:p>
          <a:p>
            <a:pPr algn="ctr"/>
            <a:r>
              <a:rPr lang="en-US" altLang="zh-CN">
                <a:solidFill>
                  <a:srgbClr val="FF0000"/>
                </a:solidFill>
              </a:rPr>
              <a:t>fig.5c-d </a:t>
            </a:r>
            <a:r>
              <a:rPr lang="zh-CN" altLang="en-US">
                <a:solidFill>
                  <a:srgbClr val="FF0000"/>
                </a:solidFill>
              </a:rPr>
              <a:t>还得改</a:t>
            </a:r>
            <a:endParaRPr lang="zh-CN" altLang="en-US">
              <a:solidFill>
                <a:srgbClr val="FF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oAutofit/>
          </a:bodyPr>
          <a:p>
            <a:pPr algn="ctr"/>
            <a:r>
              <a:rPr lang="en-US" sz="2400"/>
              <a:t>Analysis of single-cell chromatin data in primary and recurrent gliomas and pseudo-time trajectory analysis of differentiation of primary and recurrent glioma cell subsets</a:t>
            </a:r>
            <a:endParaRPr lang="en-US" sz="2400"/>
          </a:p>
        </p:txBody>
      </p:sp>
      <p:pic>
        <p:nvPicPr>
          <p:cNvPr id="4" name="图片 3" descr="Figure6_0310"/>
          <p:cNvPicPr>
            <a:picLocks noChangeAspect="1"/>
          </p:cNvPicPr>
          <p:nvPr>
            <p:ph idx="1"/>
          </p:nvPr>
        </p:nvPicPr>
        <p:blipFill>
          <a:blip r:embed="rId1"/>
          <a:stretch>
            <a:fillRect/>
          </a:stretch>
        </p:blipFill>
        <p:spPr>
          <a:xfrm>
            <a:off x="161925" y="1691005"/>
            <a:ext cx="5972810" cy="4729480"/>
          </a:xfrm>
          <a:prstGeom prst="rect">
            <a:avLst/>
          </a:prstGeom>
        </p:spPr>
      </p:pic>
      <p:sp>
        <p:nvSpPr>
          <p:cNvPr id="5" name="Text Box 4"/>
          <p:cNvSpPr txBox="1"/>
          <p:nvPr/>
        </p:nvSpPr>
        <p:spPr>
          <a:xfrm>
            <a:off x="6134735" y="1932940"/>
            <a:ext cx="2754630" cy="4523105"/>
          </a:xfrm>
          <a:prstGeom prst="rect">
            <a:avLst/>
          </a:prstGeom>
          <a:noFill/>
        </p:spPr>
        <p:txBody>
          <a:bodyPr wrap="square" rtlCol="0">
            <a:spAutoFit/>
          </a:bodyPr>
          <a:p>
            <a:pPr algn="ctr"/>
            <a:r>
              <a:rPr lang="zh-CN" altLang="en-US">
                <a:solidFill>
                  <a:schemeClr val="tx1"/>
                </a:solidFill>
              </a:rPr>
              <a:t>这个图问题比较多</a:t>
            </a:r>
            <a:endParaRPr lang="zh-CN" altLang="en-US">
              <a:solidFill>
                <a:srgbClr val="FF0000"/>
              </a:solidFill>
            </a:endParaRPr>
          </a:p>
          <a:p>
            <a:pPr algn="ctr"/>
            <a:r>
              <a:rPr lang="en-US" altLang="zh-CN">
                <a:solidFill>
                  <a:srgbClr val="FF0000"/>
                </a:solidFill>
              </a:rPr>
              <a:t>fig6c-d</a:t>
            </a:r>
            <a:r>
              <a:rPr lang="zh-CN" altLang="en-US">
                <a:solidFill>
                  <a:srgbClr val="FF0000"/>
                </a:solidFill>
              </a:rPr>
              <a:t>是原发复发胶质瘤的巨噬细胞亚群中激活的</a:t>
            </a:r>
            <a:r>
              <a:rPr lang="en-US" altLang="zh-CN">
                <a:solidFill>
                  <a:srgbClr val="FF0000"/>
                </a:solidFill>
              </a:rPr>
              <a:t>motifs</a:t>
            </a:r>
            <a:r>
              <a:rPr lang="zh-CN" altLang="en-US">
                <a:solidFill>
                  <a:srgbClr val="FF0000"/>
                </a:solidFill>
              </a:rPr>
              <a:t>，以</a:t>
            </a:r>
            <a:r>
              <a:rPr lang="en-US" altLang="zh-CN">
                <a:solidFill>
                  <a:srgbClr val="FF0000"/>
                </a:solidFill>
              </a:rPr>
              <a:t>motif</a:t>
            </a:r>
            <a:r>
              <a:rPr lang="zh-CN" altLang="en-US">
                <a:solidFill>
                  <a:srgbClr val="FF0000"/>
                </a:solidFill>
              </a:rPr>
              <a:t>为中心</a:t>
            </a:r>
            <a:r>
              <a:rPr lang="en-US" altLang="zh-CN">
                <a:solidFill>
                  <a:srgbClr val="FF0000"/>
                </a:solidFill>
              </a:rPr>
              <a:t>Tn5</a:t>
            </a:r>
            <a:r>
              <a:rPr lang="zh-CN" altLang="en-US">
                <a:solidFill>
                  <a:srgbClr val="FF0000"/>
                </a:solidFill>
              </a:rPr>
              <a:t>信号的强弱和</a:t>
            </a:r>
            <a:r>
              <a:rPr lang="en-US" altLang="zh-CN">
                <a:solidFill>
                  <a:srgbClr val="FF0000"/>
                </a:solidFill>
              </a:rPr>
              <a:t>peaks</a:t>
            </a:r>
            <a:r>
              <a:rPr lang="zh-CN" altLang="en-US">
                <a:solidFill>
                  <a:srgbClr val="FF0000"/>
                </a:solidFill>
              </a:rPr>
              <a:t>。</a:t>
            </a:r>
            <a:endParaRPr lang="zh-CN" altLang="en-US">
              <a:solidFill>
                <a:srgbClr val="FF0000"/>
              </a:solidFill>
            </a:endParaRPr>
          </a:p>
          <a:p>
            <a:pPr algn="ctr"/>
            <a:r>
              <a:rPr lang="en-US" altLang="zh-CN">
                <a:solidFill>
                  <a:srgbClr val="FF0000"/>
                </a:solidFill>
                <a:sym typeface="+mn-ea"/>
              </a:rPr>
              <a:t>fig6c-d TF SPI1--&gt;gene SPP1</a:t>
            </a:r>
            <a:endParaRPr lang="en-US" altLang="zh-CN">
              <a:solidFill>
                <a:srgbClr val="FF0000"/>
              </a:solidFill>
              <a:sym typeface="+mn-ea"/>
            </a:endParaRPr>
          </a:p>
          <a:p>
            <a:pPr algn="ctr"/>
            <a:r>
              <a:rPr lang="en-US" altLang="zh-CN">
                <a:solidFill>
                  <a:schemeClr val="tx1"/>
                </a:solidFill>
                <a:sym typeface="+mn-ea"/>
              </a:rPr>
              <a:t>CSC</a:t>
            </a:r>
            <a:r>
              <a:rPr lang="zh-CN" altLang="en-US">
                <a:solidFill>
                  <a:schemeClr val="tx1"/>
                </a:solidFill>
                <a:sym typeface="+mn-ea"/>
              </a:rPr>
              <a:t>细胞亚群中</a:t>
            </a:r>
            <a:r>
              <a:rPr lang="en-US" altLang="zh-CN">
                <a:solidFill>
                  <a:schemeClr val="tx1"/>
                </a:solidFill>
                <a:sym typeface="+mn-ea"/>
              </a:rPr>
              <a:t>TF</a:t>
            </a:r>
            <a:r>
              <a:rPr lang="zh-CN" altLang="en-US">
                <a:solidFill>
                  <a:schemeClr val="tx1"/>
                </a:solidFill>
                <a:sym typeface="+mn-ea"/>
              </a:rPr>
              <a:t>和靶基因还没有最终确定下来</a:t>
            </a:r>
            <a:endParaRPr lang="zh-CN" altLang="en-US">
              <a:solidFill>
                <a:srgbClr val="FF0000"/>
              </a:solidFill>
              <a:sym typeface="+mn-ea"/>
            </a:endParaRPr>
          </a:p>
          <a:p>
            <a:pPr algn="ctr"/>
            <a:r>
              <a:rPr lang="en-US" altLang="zh-CN">
                <a:solidFill>
                  <a:srgbClr val="FF0000"/>
                </a:solidFill>
                <a:sym typeface="+mn-ea"/>
              </a:rPr>
              <a:t>fig6e-h </a:t>
            </a:r>
            <a:r>
              <a:rPr lang="zh-CN" altLang="en-US">
                <a:solidFill>
                  <a:srgbClr val="FF0000"/>
                </a:solidFill>
                <a:sym typeface="+mn-ea"/>
              </a:rPr>
              <a:t>这个是传统的</a:t>
            </a:r>
            <a:r>
              <a:rPr lang="en-US" altLang="zh-CN">
                <a:solidFill>
                  <a:srgbClr val="FF0000"/>
                </a:solidFill>
                <a:sym typeface="+mn-ea"/>
              </a:rPr>
              <a:t>monocle</a:t>
            </a:r>
            <a:r>
              <a:rPr lang="zh-CN" altLang="en-US">
                <a:solidFill>
                  <a:srgbClr val="FF0000"/>
                </a:solidFill>
                <a:sym typeface="+mn-ea"/>
              </a:rPr>
              <a:t>绘制的拟时分析，得到的结论不好，</a:t>
            </a:r>
            <a:r>
              <a:rPr lang="zh-CN" altLang="en-US">
                <a:solidFill>
                  <a:schemeClr val="tx1"/>
                </a:solidFill>
                <a:sym typeface="+mn-ea"/>
              </a:rPr>
              <a:t>RNAvelocyte</a:t>
            </a:r>
            <a:r>
              <a:rPr lang="en-US" altLang="zh-CN">
                <a:solidFill>
                  <a:schemeClr val="tx1"/>
                </a:solidFill>
                <a:sym typeface="+mn-ea"/>
              </a:rPr>
              <a:t>.R</a:t>
            </a:r>
            <a:r>
              <a:rPr lang="zh-CN" altLang="en-US">
                <a:solidFill>
                  <a:schemeClr val="tx1"/>
                </a:solidFill>
                <a:sym typeface="+mn-ea"/>
              </a:rPr>
              <a:t>终于安装上了，下面我们需要根据</a:t>
            </a:r>
            <a:r>
              <a:rPr lang="en-US" altLang="zh-CN">
                <a:solidFill>
                  <a:schemeClr val="tx1"/>
                </a:solidFill>
                <a:sym typeface="+mn-ea"/>
              </a:rPr>
              <a:t>RNA</a:t>
            </a:r>
            <a:r>
              <a:rPr lang="zh-CN" altLang="en-US">
                <a:solidFill>
                  <a:schemeClr val="tx1"/>
                </a:solidFill>
                <a:sym typeface="+mn-ea"/>
              </a:rPr>
              <a:t>的剪切事件来确定细胞分化轨迹（重点关注</a:t>
            </a:r>
            <a:r>
              <a:rPr lang="en-US" altLang="zh-CN">
                <a:solidFill>
                  <a:schemeClr val="tx1"/>
                </a:solidFill>
                <a:sym typeface="+mn-ea"/>
              </a:rPr>
              <a:t>CSC</a:t>
            </a:r>
            <a:r>
              <a:rPr lang="zh-CN" altLang="en-US">
                <a:solidFill>
                  <a:schemeClr val="tx1"/>
                </a:solidFill>
                <a:sym typeface="+mn-ea"/>
              </a:rPr>
              <a:t>向内皮细胞的分化）。</a:t>
            </a:r>
            <a:endParaRPr lang="zh-CN" altLang="en-US">
              <a:solidFill>
                <a:schemeClr val="tx1"/>
              </a:solidFill>
              <a:sym typeface="+mn-ea"/>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pPr algn="ctr"/>
            <a:r>
              <a:rPr lang="en-US" sz="3200"/>
              <a:t>TF-target gene regulation -- Macrophage</a:t>
            </a:r>
            <a:endParaRPr lang="en-US" sz="3200"/>
          </a:p>
        </p:txBody>
      </p:sp>
      <p:pic>
        <p:nvPicPr>
          <p:cNvPr id="9" name="Content Placeholder 8"/>
          <p:cNvPicPr>
            <a:picLocks noChangeAspect="1"/>
          </p:cNvPicPr>
          <p:nvPr>
            <p:ph sz="half" idx="1"/>
          </p:nvPr>
        </p:nvPicPr>
        <p:blipFill>
          <a:blip r:embed="rId1"/>
          <a:stretch>
            <a:fillRect/>
          </a:stretch>
        </p:blipFill>
        <p:spPr>
          <a:xfrm>
            <a:off x="628650" y="1583690"/>
            <a:ext cx="4279265" cy="4045585"/>
          </a:xfrm>
          <a:prstGeom prst="rect">
            <a:avLst/>
          </a:prstGeom>
        </p:spPr>
      </p:pic>
      <p:pic>
        <p:nvPicPr>
          <p:cNvPr id="12" name="Content Placeholder 11"/>
          <p:cNvPicPr>
            <a:picLocks noChangeAspect="1"/>
          </p:cNvPicPr>
          <p:nvPr>
            <p:ph sz="half" idx="2"/>
          </p:nvPr>
        </p:nvPicPr>
        <p:blipFill>
          <a:blip r:embed="rId2"/>
          <a:stretch>
            <a:fillRect/>
          </a:stretch>
        </p:blipFill>
        <p:spPr>
          <a:xfrm>
            <a:off x="4975225" y="2339340"/>
            <a:ext cx="3886200" cy="2837815"/>
          </a:xfrm>
          <a:prstGeom prst="rect">
            <a:avLst/>
          </a:prstGeom>
        </p:spPr>
      </p:pic>
    </p:spTree>
  </p:cSld>
  <p:clrMapOvr>
    <a:masterClrMapping/>
  </p:clrMapOvr>
</p:sld>
</file>

<file path=ppt/tags/tag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2248</Words>
  <Application>WPS Presentation</Application>
  <PresentationFormat>On-screen Show (4:3)</PresentationFormat>
  <Paragraphs>57</Paragraphs>
  <Slides>14</Slides>
  <Notes>4</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Arial</vt:lpstr>
      <vt:lpstr>宋体</vt:lpstr>
      <vt:lpstr>Wingdings</vt:lpstr>
      <vt:lpstr>黑体</vt:lpstr>
      <vt:lpstr>微软雅黑</vt:lpstr>
      <vt:lpstr>Arial Unicode MS</vt:lpstr>
      <vt:lpstr>Calibri</vt:lpstr>
      <vt:lpstr>Office 主题</vt:lpstr>
      <vt:lpstr>PowerPoint 演示文稿</vt:lpstr>
      <vt:lpstr>Background</vt:lpstr>
      <vt:lpstr>Single-cell transcriptome analysis of primary glioma and recurrent glioma</vt:lpstr>
      <vt:lpstr>The analysis of the changes of sub-populations in primary and recurrent gliomas</vt:lpstr>
      <vt:lpstr>The functional analysis of the DEGs of macrophages in primary and recurrent gliomas</vt:lpstr>
      <vt:lpstr>The functional analysis of the DEGs of CSCs in primary and recurrent gliomas</vt:lpstr>
      <vt:lpstr>The analysis of DEGs and dysregulated pathways</vt:lpstr>
      <vt:lpstr>Analysis of single-cell chromatin data in primary and recurrent gliomas and pseudo-time trajectory analysis of differentiation of primary and recurrent glioma cell subsets</vt:lpstr>
      <vt:lpstr>PowerPoint 演示文稿</vt:lpstr>
      <vt:lpstr>PowerPoint 演示文稿</vt:lpstr>
      <vt:lpstr>PowerPoint 演示文稿</vt:lpstr>
      <vt:lpstr>Cell communication analysis of primary glioma</vt:lpstr>
      <vt:lpstr>Cell communication analysis of recurrent glioma</vt:lpstr>
      <vt:lpstr>Thanks for listening!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liuzhe</cp:lastModifiedBy>
  <cp:revision>217</cp:revision>
  <dcterms:created xsi:type="dcterms:W3CDTF">2020-11-18T02:02:00Z</dcterms:created>
  <dcterms:modified xsi:type="dcterms:W3CDTF">2021-04-25T02:33:47Z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1033-11.2.0.10114</vt:lpwstr>
  </property>
</Properties>
</file>

<file path=docProps/thumbnail.jpeg>
</file>